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298" r:id="rId4"/>
    <p:sldId id="261" r:id="rId5"/>
    <p:sldId id="266" r:id="rId6"/>
    <p:sldId id="265" r:id="rId7"/>
    <p:sldId id="267" r:id="rId8"/>
    <p:sldId id="306" r:id="rId9"/>
    <p:sldId id="268" r:id="rId10"/>
    <p:sldId id="270" r:id="rId11"/>
    <p:sldId id="271" r:id="rId12"/>
    <p:sldId id="272" r:id="rId13"/>
    <p:sldId id="269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303" r:id="rId25"/>
    <p:sldId id="304" r:id="rId26"/>
    <p:sldId id="305" r:id="rId27"/>
    <p:sldId id="285" r:id="rId28"/>
    <p:sldId id="286" r:id="rId29"/>
    <p:sldId id="290" r:id="rId30"/>
    <p:sldId id="291" r:id="rId31"/>
    <p:sldId id="287" r:id="rId32"/>
    <p:sldId id="292" r:id="rId33"/>
    <p:sldId id="293" r:id="rId34"/>
    <p:sldId id="294" r:id="rId35"/>
    <p:sldId id="295" r:id="rId36"/>
    <p:sldId id="296" r:id="rId37"/>
    <p:sldId id="307" r:id="rId38"/>
    <p:sldId id="299" r:id="rId39"/>
    <p:sldId id="300" r:id="rId40"/>
    <p:sldId id="301" r:id="rId41"/>
    <p:sldId id="302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5C5C"/>
    <a:srgbClr val="BF0000"/>
    <a:srgbClr val="FF5050"/>
    <a:srgbClr val="FF8B8B"/>
    <a:srgbClr val="FFE7E7"/>
    <a:srgbClr val="FFD1D1"/>
    <a:srgbClr val="F9F9F9"/>
    <a:srgbClr val="FF33CC"/>
    <a:srgbClr val="FF33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41" autoAdjust="0"/>
  </p:normalViewPr>
  <p:slideViewPr>
    <p:cSldViewPr>
      <p:cViewPr varScale="1">
        <p:scale>
          <a:sx n="100" d="100"/>
          <a:sy n="100" d="100"/>
        </p:scale>
        <p:origin x="-27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242C4-3809-47F0-AC05-9A887A38B25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AF9DA-AC3B-4A68-892D-EE983261CA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5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AF9DA-AC3B-4A68-892D-EE983261CA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63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AF9DA-AC3B-4A68-892D-EE983261CA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63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AF9DA-AC3B-4A68-892D-EE983261CA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963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5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9183A-FEBD-495A-8345-73B20163B7CE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94FD5-C15E-4CE6-ADA1-2B9F8C834E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9421" y="2571744"/>
            <a:ext cx="5170896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푸트맵</a:t>
            </a:r>
            <a:endParaRPr lang="ko-KR" altLang="en-US" sz="6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9421" y="5301208"/>
            <a:ext cx="517089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2019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국방부 오픈소스 아카데미</a:t>
            </a:r>
            <a:endParaRPr lang="ko-KR" altLang="en-US" sz="24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1236" y="5867980"/>
            <a:ext cx="355230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Team Name [Food Finder]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6146" name="Picture 2" descr="C:\Users\Admin\Downloads\localhost_8080_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60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4211960" y="4036362"/>
            <a:ext cx="4536504" cy="1840910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8547" y="4388911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주변 푸드트럭의 위치를 확인할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지도는 자유롭게 이동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확대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축소 가능하다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7984" y="448716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433685" y="5301208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3907215" y="3044276"/>
            <a:ext cx="806577" cy="81677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745562" y="3044276"/>
            <a:ext cx="117836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메인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281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05242" y="2750490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4048" y="308218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원하는 장소로 이동할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16016" y="318810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0" name="Picture 2" descr="C:\Users\Admin\Downloads\localhost_8080_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60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연결선 25"/>
          <p:cNvCxnSpPr/>
          <p:nvPr/>
        </p:nvCxnSpPr>
        <p:spPr>
          <a:xfrm>
            <a:off x="2402235" y="1777880"/>
            <a:ext cx="1377677" cy="125626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771285" y="3034144"/>
            <a:ext cx="512683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액자 1"/>
          <p:cNvSpPr/>
          <p:nvPr/>
        </p:nvSpPr>
        <p:spPr>
          <a:xfrm>
            <a:off x="899592" y="1268760"/>
            <a:ext cx="3024336" cy="52817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검색 기능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5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505242" y="2750490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04048" y="308218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원하는 장소로 이동할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16016" y="318810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60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latin typeface="배달의민족 한나는 열한살" pitchFamily="50" charset="-127"/>
                <a:ea typeface="배달의민족 한나는 열한살" pitchFamily="50" charset="-127"/>
              </a:rPr>
              <a:t>검색 기능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cxnSp>
        <p:nvCxnSpPr>
          <p:cNvPr id="26" name="직선 연결선 25"/>
          <p:cNvCxnSpPr>
            <a:stCxn id="2" idx="2"/>
          </p:cNvCxnSpPr>
          <p:nvPr/>
        </p:nvCxnSpPr>
        <p:spPr>
          <a:xfrm>
            <a:off x="2411760" y="1796930"/>
            <a:ext cx="1368152" cy="123721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액자 1"/>
          <p:cNvSpPr/>
          <p:nvPr/>
        </p:nvSpPr>
        <p:spPr>
          <a:xfrm>
            <a:off x="899592" y="1268760"/>
            <a:ext cx="3024336" cy="52817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3752235" y="3021568"/>
            <a:ext cx="594216" cy="305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46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289218" y="2708920"/>
            <a:ext cx="3379126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88024" y="3040618"/>
            <a:ext cx="267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현재 위치로 이동할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499992" y="314653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GPS</a:t>
            </a:r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기능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60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도넛 6"/>
          <p:cNvSpPr/>
          <p:nvPr/>
        </p:nvSpPr>
        <p:spPr>
          <a:xfrm>
            <a:off x="986075" y="1748869"/>
            <a:ext cx="725330" cy="744027"/>
          </a:xfrm>
          <a:prstGeom prst="donut">
            <a:avLst>
              <a:gd name="adj" fmla="val 70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1595658" y="2386679"/>
            <a:ext cx="806577" cy="81677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402235" y="3203451"/>
            <a:ext cx="173771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13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6146" name="Picture 2" descr="C:\Users\Admin\Downloads\localhost_8080_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60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38547" y="4388911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주변 푸드트럭의 위치를 확인할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지도는 자유롭게 이동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확대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축소 가능하다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7984" y="448716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433685" y="5301208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도넛 14"/>
          <p:cNvSpPr/>
          <p:nvPr/>
        </p:nvSpPr>
        <p:spPr>
          <a:xfrm>
            <a:off x="2786275" y="4804523"/>
            <a:ext cx="725330" cy="744027"/>
          </a:xfrm>
          <a:prstGeom prst="donut">
            <a:avLst>
              <a:gd name="adj" fmla="val 70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3347864" y="4339462"/>
            <a:ext cx="612820" cy="58343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941696" y="4339462"/>
            <a:ext cx="796851" cy="26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4854782" y="3868419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53588" y="4200117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트럭 정보 화면으로 이동한다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65556" y="4306033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메인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29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트럭 정보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211960" y="4036362"/>
            <a:ext cx="4536504" cy="1840910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38547" y="4255928"/>
            <a:ext cx="3960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푸드트럭의 사진과 평점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영업 시간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대기시간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상세 설명을 확인할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푸드트럭에 전화하기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찜하기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공유하기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등을 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433685" y="5301208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60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4427984" y="448716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4310503" y="3452662"/>
            <a:ext cx="403289" cy="40838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151187" y="3452662"/>
            <a:ext cx="117836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32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latin typeface="배달의민족 한나는 열한살" pitchFamily="50" charset="-127"/>
                <a:ea typeface="배달의민족 한나는 열한살" pitchFamily="50" charset="-127"/>
              </a:rPr>
              <a:t>트럭 정보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283968" y="2708920"/>
            <a:ext cx="4536504" cy="1840910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9449" y="3062684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메뉴의 사진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이름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가격을 확인할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주문할 수량을 선택할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99992" y="3159722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505693" y="3973766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60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V="1">
            <a:off x="2339752" y="3429000"/>
            <a:ext cx="530984" cy="57606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843808" y="3429000"/>
            <a:ext cx="129614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액자 17"/>
          <p:cNvSpPr/>
          <p:nvPr/>
        </p:nvSpPr>
        <p:spPr>
          <a:xfrm>
            <a:off x="1043608" y="4005064"/>
            <a:ext cx="2790160" cy="2360826"/>
          </a:xfrm>
          <a:prstGeom prst="frame">
            <a:avLst>
              <a:gd name="adj1" fmla="val 20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smtClean="0">
                <a:latin typeface="배달의민족 한나는 열한살" pitchFamily="50" charset="-127"/>
                <a:ea typeface="배달의민족 한나는 열한살" pitchFamily="50" charset="-127"/>
              </a:rPr>
              <a:t>트럭 정보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254202" y="4549830"/>
            <a:ext cx="4536504" cy="1840910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9683" y="4903594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리뷰와 평점을 입력할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다른 사람의 리뷰를 확인할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60" y="1017800"/>
            <a:ext cx="2700000" cy="539390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4470226" y="5000632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475927" y="5814676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H="1" flipV="1">
            <a:off x="4310448" y="3789042"/>
            <a:ext cx="540059" cy="57606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779912" y="3789040"/>
            <a:ext cx="540060" cy="305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액자 17"/>
          <p:cNvSpPr/>
          <p:nvPr/>
        </p:nvSpPr>
        <p:spPr>
          <a:xfrm>
            <a:off x="1043608" y="3284984"/>
            <a:ext cx="2790160" cy="3168352"/>
          </a:xfrm>
          <a:prstGeom prst="frame">
            <a:avLst>
              <a:gd name="adj1" fmla="val 20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51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주</a:t>
            </a: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문</a:t>
            </a:r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기능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99602" y="4149080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98408" y="448077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결제 화면으로 이동한다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10376" y="458669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60" y="1017800"/>
            <a:ext cx="2700000" cy="539390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직사각형 19"/>
          <p:cNvSpPr/>
          <p:nvPr/>
        </p:nvSpPr>
        <p:spPr>
          <a:xfrm>
            <a:off x="4504523" y="5568543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510224" y="6382587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도넛 21"/>
          <p:cNvSpPr/>
          <p:nvPr/>
        </p:nvSpPr>
        <p:spPr>
          <a:xfrm>
            <a:off x="3126590" y="5805264"/>
            <a:ext cx="725330" cy="744027"/>
          </a:xfrm>
          <a:prstGeom prst="donut">
            <a:avLst>
              <a:gd name="adj" fmla="val 70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4363108" y="5301208"/>
            <a:ext cx="928972" cy="91046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851920" y="6211406"/>
            <a:ext cx="523700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37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주문 기능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283968" y="3650590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2774" y="398228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결제 정보를 확인한다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94742" y="408820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" name="AutoShape 4" descr="smartphone transparent p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60" y="1017800"/>
            <a:ext cx="2700000" cy="539390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액자 17"/>
          <p:cNvSpPr/>
          <p:nvPr/>
        </p:nvSpPr>
        <p:spPr>
          <a:xfrm>
            <a:off x="1403648" y="2821638"/>
            <a:ext cx="2016224" cy="1759490"/>
          </a:xfrm>
          <a:prstGeom prst="frame">
            <a:avLst>
              <a:gd name="adj1" fmla="val 31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 flipV="1">
            <a:off x="3908166" y="3310990"/>
            <a:ext cx="303794" cy="26202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377630" y="3310989"/>
            <a:ext cx="540060" cy="305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41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7" y="1556792"/>
            <a:ext cx="3096345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CONTENT</a:t>
            </a:r>
            <a:endParaRPr lang="ko-KR" altLang="en-US" sz="48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0332" y="1556792"/>
            <a:ext cx="2510020" cy="452431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팀 소개</a:t>
            </a:r>
            <a:endParaRPr lang="en-US" altLang="ko-KR" sz="2400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개발 개요</a:t>
            </a:r>
            <a:endParaRPr lang="en-US" altLang="ko-KR" sz="2400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시장 분석</a:t>
            </a:r>
            <a:endParaRPr lang="en-US" altLang="ko-KR" sz="2400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프로젝트 설명</a:t>
            </a:r>
            <a:endParaRPr lang="en-US" altLang="ko-KR" sz="2400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sz="2400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차별점</a:t>
            </a:r>
            <a:endParaRPr lang="en-US" altLang="ko-KR" sz="2400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의의 및 가치</a:t>
            </a:r>
            <a:endParaRPr lang="en-US" altLang="ko-KR" sz="2400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2400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확</a:t>
            </a:r>
            <a:r>
              <a:rPr lang="ko-KR" altLang="en-US" sz="2400" b="1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장</a:t>
            </a:r>
            <a:r>
              <a:rPr lang="ko-KR" altLang="en-US" sz="2400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가능성</a:t>
            </a:r>
            <a:endParaRPr lang="en-US" altLang="ko-KR" sz="2400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10257" y="1700808"/>
            <a:ext cx="45719" cy="614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주문 기능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283968" y="3789040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2774" y="4135596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결제 완료 여부를 확인한다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94742" y="4241512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" name="AutoShape 6" descr="smartphone transparent png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8" descr="smartphone transparent png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60" y="1017800"/>
            <a:ext cx="2700000" cy="5393904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액자 17"/>
          <p:cNvSpPr/>
          <p:nvPr/>
        </p:nvSpPr>
        <p:spPr>
          <a:xfrm>
            <a:off x="1403648" y="3212976"/>
            <a:ext cx="2016224" cy="994628"/>
          </a:xfrm>
          <a:prstGeom prst="frame">
            <a:avLst>
              <a:gd name="adj1" fmla="val 559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 flipV="1">
            <a:off x="3918359" y="3457286"/>
            <a:ext cx="284076" cy="25746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97349" y="3460337"/>
            <a:ext cx="53053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7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6146" name="Picture 2" descr="C:\Users\Admin\Downloads\localhost_8080_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60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38547" y="4388911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주변 푸드트럭의 위치를 확인할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지도는 자유롭게 이동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확대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축소 가능하다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427984" y="448716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433685" y="5301208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도넛 14"/>
          <p:cNvSpPr/>
          <p:nvPr/>
        </p:nvSpPr>
        <p:spPr>
          <a:xfrm>
            <a:off x="856242" y="808137"/>
            <a:ext cx="725330" cy="744027"/>
          </a:xfrm>
          <a:prstGeom prst="donut">
            <a:avLst>
              <a:gd name="adj" fmla="val 70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370494" y="1460837"/>
            <a:ext cx="1905362" cy="196816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3275856" y="3435327"/>
            <a:ext cx="1326441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4854782" y="3140968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53588" y="3356992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가맹</a:t>
            </a:r>
            <a:r>
              <a:rPr lang="ko-KR" altLang="en-US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점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로그인 화면으로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이동한다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5065556" y="3578582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메인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50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가맹</a:t>
            </a: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점</a:t>
            </a:r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064199" y="3601591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63005" y="3933289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회원가입 화면으로 이동한다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74973" y="4039205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60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액자 17"/>
          <p:cNvSpPr/>
          <p:nvPr/>
        </p:nvSpPr>
        <p:spPr>
          <a:xfrm>
            <a:off x="1331640" y="3029140"/>
            <a:ext cx="2254771" cy="446190"/>
          </a:xfrm>
          <a:prstGeom prst="frame">
            <a:avLst>
              <a:gd name="adj1" fmla="val 87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 flipV="1">
            <a:off x="3104152" y="3457285"/>
            <a:ext cx="438286" cy="40376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532913" y="3851523"/>
            <a:ext cx="1317594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42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가맹</a:t>
            </a: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점</a:t>
            </a:r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920183" y="3404619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8989" y="3592066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로그인 인증 후 가맹점 주문 확인 화면으로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이동한다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30957" y="3842233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760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액자 17"/>
          <p:cNvSpPr/>
          <p:nvPr/>
        </p:nvSpPr>
        <p:spPr>
          <a:xfrm>
            <a:off x="2627784" y="2093024"/>
            <a:ext cx="1026264" cy="936104"/>
          </a:xfrm>
          <a:prstGeom prst="frame">
            <a:avLst>
              <a:gd name="adj1" fmla="val 62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 flipV="1">
            <a:off x="3215763" y="3010080"/>
            <a:ext cx="798324" cy="70695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4004562" y="3714752"/>
            <a:ext cx="701929" cy="228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57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가맹</a:t>
            </a: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점</a:t>
            </a:r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029" name="Picture 5" descr="C:\Users\Admin\Downloads\localhost_8080_truck_4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01" y="1014752"/>
            <a:ext cx="2698311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액자 17"/>
          <p:cNvSpPr/>
          <p:nvPr/>
        </p:nvSpPr>
        <p:spPr>
          <a:xfrm>
            <a:off x="961098" y="5877272"/>
            <a:ext cx="2944304" cy="648072"/>
          </a:xfrm>
          <a:prstGeom prst="frame">
            <a:avLst>
              <a:gd name="adj1" fmla="val 62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091014" y="4119381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9820" y="4306828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가맹</a:t>
            </a:r>
            <a:r>
              <a:rPr lang="ko-KR" altLang="en-US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점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인증 성공 시 가맹</a:t>
            </a:r>
            <a:r>
              <a:rPr lang="ko-KR" altLang="en-US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점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페이지로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이동했음을 알린다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301788" y="4556995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2955462" y="4509120"/>
            <a:ext cx="1381988" cy="137587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4325679" y="4518339"/>
            <a:ext cx="606361" cy="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04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주문 확인 기능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914206" y="3068960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3012" y="3256407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접수된 주문 목록을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확인할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124980" y="350657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050" name="Picture 2" descr="C:\Users\Admin\Downloads\localhost_8080_truck_4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60" y="1014752"/>
            <a:ext cx="2698311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2864827" y="2708920"/>
            <a:ext cx="792088" cy="7758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47390" y="3484752"/>
            <a:ext cx="106862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주문 확인 기능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793010" y="4550690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91816" y="4738137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주문을 스와이프하여 준비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완료 상태로 변경할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03784" y="498830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3074" name="Picture 2" descr="C:\Users\Admin\Downloads\localhost_8080_truck_4 (4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49" y="1014752"/>
            <a:ext cx="2698311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/>
          <p:cNvCxnSpPr/>
          <p:nvPr/>
        </p:nvCxnSpPr>
        <p:spPr>
          <a:xfrm>
            <a:off x="3783858" y="1910101"/>
            <a:ext cx="1599457" cy="155560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382630" y="3465702"/>
            <a:ext cx="0" cy="89940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액자 11"/>
          <p:cNvSpPr/>
          <p:nvPr/>
        </p:nvSpPr>
        <p:spPr>
          <a:xfrm>
            <a:off x="3203848" y="1151921"/>
            <a:ext cx="628007" cy="792088"/>
          </a:xfrm>
          <a:prstGeom prst="frame">
            <a:avLst>
              <a:gd name="adj1" fmla="val 62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6146" name="Picture 2" descr="C:\Users\Admin\Downloads\localhost_8080_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60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738547" y="4388911"/>
            <a:ext cx="396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주변 푸드트럭의 위치를 확인할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지도는 자유롭게 이동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확대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축소 가능하다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433685" y="5301208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도넛 14"/>
          <p:cNvSpPr/>
          <p:nvPr/>
        </p:nvSpPr>
        <p:spPr>
          <a:xfrm>
            <a:off x="3242743" y="805880"/>
            <a:ext cx="725330" cy="744027"/>
          </a:xfrm>
          <a:prstGeom prst="donut">
            <a:avLst>
              <a:gd name="adj" fmla="val 70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3790033" y="1460836"/>
            <a:ext cx="1163455" cy="117607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943963" y="2608337"/>
            <a:ext cx="0" cy="5697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4499992" y="3432988"/>
            <a:ext cx="3600400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98798" y="376468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관리자 인증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화면으로 이동한다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10766" y="3870602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메인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관리자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023562" y="4094414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22368" y="4281861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관리자 인증 후 관리자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화면으로 이동한다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34336" y="4532028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4578" name="Picture 2" descr="C:\Users\Admin\Downloads\localhost_8080_ (5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325" y="1014752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액자 17"/>
          <p:cNvSpPr/>
          <p:nvPr/>
        </p:nvSpPr>
        <p:spPr>
          <a:xfrm>
            <a:off x="1451310" y="3043863"/>
            <a:ext cx="1921954" cy="1341777"/>
          </a:xfrm>
          <a:prstGeom prst="frame">
            <a:avLst>
              <a:gd name="adj1" fmla="val 451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 flipV="1">
            <a:off x="4050053" y="3708223"/>
            <a:ext cx="798324" cy="70695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73264" y="3708223"/>
            <a:ext cx="67836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23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관리자 화면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091014" y="4119381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89820" y="4306828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관리자 인증 성공 시 관리자 페이지로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이동했음을 알린다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301788" y="4556995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5602" name="Picture 2" descr="C:\Users\Admin\Downloads\localhost_8080_ (6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12" y="1052736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액자 11"/>
          <p:cNvSpPr/>
          <p:nvPr/>
        </p:nvSpPr>
        <p:spPr>
          <a:xfrm>
            <a:off x="990650" y="5939755"/>
            <a:ext cx="2880320" cy="549689"/>
          </a:xfrm>
          <a:prstGeom prst="frame">
            <a:avLst>
              <a:gd name="adj1" fmla="val 1035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2829972" y="4581128"/>
            <a:ext cx="1381988" cy="137587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00189" y="4590346"/>
            <a:ext cx="678369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69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42844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팀 소개</a:t>
            </a:r>
            <a:endParaRPr lang="ko-KR" altLang="en-US" b="1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43608" y="4944588"/>
            <a:ext cx="1872208" cy="428628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한나는 열한살" pitchFamily="50" charset="-127"/>
                <a:ea typeface="배달의민족 한나는 열한살" pitchFamily="50" charset="-127"/>
              </a:rPr>
              <a:t>공군  강 찬  중위</a:t>
            </a:r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38070" y="4944588"/>
            <a:ext cx="1872208" cy="428628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한나는 열한살" pitchFamily="50" charset="-127"/>
                <a:ea typeface="배달의민족 한나는 열한살" pitchFamily="50" charset="-127"/>
              </a:rPr>
              <a:t>육군 박관영 상병</a:t>
            </a:r>
            <a:endParaRPr lang="en-US" altLang="ko-KR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58350" y="4944588"/>
            <a:ext cx="1872208" cy="428628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달의민족 한나는 열한살" pitchFamily="50" charset="-127"/>
                <a:ea typeface="배달의민족 한나는 열한살" pitchFamily="50" charset="-127"/>
              </a:rPr>
              <a:t>육군 이종아 상병</a:t>
            </a:r>
            <a:endParaRPr lang="ko-KR" altLang="en-US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1079612" y="2440941"/>
            <a:ext cx="1800200" cy="1800200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194354" y="2440941"/>
            <a:ext cx="1800200" cy="180020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71900" y="2440941"/>
            <a:ext cx="1800200" cy="1800200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67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가맹점 관리 기능</a:t>
            </a:r>
            <a:endParaRPr lang="ko-KR" altLang="en-US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033112" y="3420556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1918" y="3608003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가맹점 목록을 확인하고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추가할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43886" y="3858170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6626" name="Picture 2" descr="C:\Users\Admin\Downloads\localhost_8080_ (7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12" y="1053336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H="1">
            <a:off x="4362658" y="4146151"/>
            <a:ext cx="449938" cy="49845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227668" y="4644603"/>
            <a:ext cx="114451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27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가맹점 관리 기능</a:t>
            </a:r>
            <a:endParaRPr lang="ko-KR" altLang="en-US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913619" y="3183277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2425" y="33707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가맹점 추가 화면으로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이동한다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24393" y="3620891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9" name="Picture 2" descr="C:\Users\Admin\Downloads\localhost_8080_ (7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12" y="1053336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H="1">
            <a:off x="4346814" y="3891478"/>
            <a:ext cx="399162" cy="383141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721819" y="4274619"/>
            <a:ext cx="163415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도넛 13"/>
          <p:cNvSpPr/>
          <p:nvPr/>
        </p:nvSpPr>
        <p:spPr>
          <a:xfrm>
            <a:off x="2142778" y="3977636"/>
            <a:ext cx="579041" cy="593967"/>
          </a:xfrm>
          <a:prstGeom prst="donut">
            <a:avLst>
              <a:gd name="adj" fmla="val 70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1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가맹점 추가 기능</a:t>
            </a:r>
            <a:endParaRPr lang="ko-KR" altLang="en-US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033112" y="3246700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1918" y="3434147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신규 가맹점 정보를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입력하고 추가할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243886" y="368431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4362658" y="3858170"/>
            <a:ext cx="449938" cy="49845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C:\Users\Admin\Downloads\localhost_8080_ (8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12" y="1052736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연결선 16"/>
          <p:cNvCxnSpPr/>
          <p:nvPr/>
        </p:nvCxnSpPr>
        <p:spPr>
          <a:xfrm>
            <a:off x="3227668" y="4356660"/>
            <a:ext cx="114451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4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가맹점 추가 기능</a:t>
            </a:r>
            <a:endParaRPr lang="ko-KR" altLang="en-US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788024" y="4243937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86830" y="443138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음</a:t>
            </a:r>
            <a:r>
              <a:rPr lang="ko-KR" altLang="en-US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식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추가 화면으로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이동한다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998798" y="4681551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7650" name="Picture 2" descr="C:\Users\Admin\Downloads\localhost_8080_ (8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12" y="1052736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H="1" flipV="1">
            <a:off x="4203135" y="4061428"/>
            <a:ext cx="399162" cy="356634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712294" y="4062073"/>
            <a:ext cx="1499666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도넛 13"/>
          <p:cNvSpPr/>
          <p:nvPr/>
        </p:nvSpPr>
        <p:spPr>
          <a:xfrm>
            <a:off x="2133253" y="3765090"/>
            <a:ext cx="579041" cy="593967"/>
          </a:xfrm>
          <a:prstGeom prst="donut">
            <a:avLst>
              <a:gd name="adj" fmla="val 70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00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가맹점 추가 기능</a:t>
            </a:r>
            <a:endParaRPr lang="ko-KR" altLang="en-US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965419" y="3618680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64225" y="3806127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음식 이름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설명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가격을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입력한 후 추가할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76193" y="4056294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8674" name="Picture 2" descr="C:\Users\Admin\Downloads\localhost_8080_ (9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12" y="1053336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액자 14"/>
          <p:cNvSpPr/>
          <p:nvPr/>
        </p:nvSpPr>
        <p:spPr>
          <a:xfrm>
            <a:off x="1468935" y="2811338"/>
            <a:ext cx="1921954" cy="1900651"/>
          </a:xfrm>
          <a:prstGeom prst="frame">
            <a:avLst>
              <a:gd name="adj1" fmla="val 27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4458148" y="3475698"/>
            <a:ext cx="288298" cy="28596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390889" y="3475698"/>
            <a:ext cx="1075951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7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가맹점 조회 기능</a:t>
            </a:r>
            <a:endParaRPr lang="ko-KR" altLang="en-US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220072" y="3296855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18878" y="3484302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가맹점 상세 화면으로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이동한다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430846" y="3734469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9" name="Picture 2" descr="C:\Users\Admin\Downloads\localhost_8080_ (7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12" y="1053336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액자 11"/>
          <p:cNvSpPr/>
          <p:nvPr/>
        </p:nvSpPr>
        <p:spPr>
          <a:xfrm>
            <a:off x="990650" y="2348881"/>
            <a:ext cx="2880320" cy="720080"/>
          </a:xfrm>
          <a:prstGeom prst="frame">
            <a:avLst>
              <a:gd name="adj1" fmla="val 80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 flipV="1">
            <a:off x="4366119" y="2708923"/>
            <a:ext cx="628404" cy="648069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837668" y="2708921"/>
            <a:ext cx="53797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70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화면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52120" y="1124744"/>
            <a:ext cx="283212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가맹점 조회 기능</a:t>
            </a:r>
            <a:endParaRPr lang="ko-KR" altLang="en-US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4971720" y="3714752"/>
            <a:ext cx="3451134" cy="936104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70526" y="3902199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가맹점 정보를 수정하거나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삭제할 수 있다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82494" y="4152366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9912" y="1053336"/>
            <a:ext cx="2700000" cy="5400000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H="1">
            <a:off x="4211960" y="4509120"/>
            <a:ext cx="576064" cy="57046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3491880" y="5079618"/>
            <a:ext cx="72008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66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42844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6.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차별점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39752" y="1028622"/>
            <a:ext cx="4392488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타 서비스와의 차별점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51720" y="4779670"/>
            <a:ext cx="2016224" cy="1440159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실시간 푸드트럭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위치 확인 및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예약 주문 가능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01167" y="4779668"/>
            <a:ext cx="2016224" cy="1440159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지도를 통한 주위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업체 확인 및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예약 주문 가능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1026" name="Picture 2" descr="C:\Users\Admin\Desktop\4ea30f4990930475b7d2d0dd40af1819dd0217dfe644c83615ccc7d175ef40b3c57c481bbe98084dc1d69120efe1767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207" y="2204864"/>
            <a:ext cx="2552143" cy="232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logo_200x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332" y="24126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5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42844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7.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의의 및 가치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47864" y="1028622"/>
            <a:ext cx="248427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의의 및 가치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51720" y="4779670"/>
            <a:ext cx="2016224" cy="1440159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청년 위주로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구성된 푸드트럭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시장의 확대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01167" y="4779668"/>
            <a:ext cx="2016224" cy="1440159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푸드트럭 탐방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여행과 같은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새로운 문화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패러다임 창조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054" name="Picture 6" descr="C:\Users\Admin\Downloads\users-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92896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C:\Users\Admin\Downloads\tour-gui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279" y="2493104"/>
            <a:ext cx="1872000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95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42844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8.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확장 가능성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88418" y="1268760"/>
            <a:ext cx="6755990" cy="720080"/>
          </a:xfrm>
          <a:prstGeom prst="roundRect">
            <a:avLst>
              <a:gd name="adj" fmla="val 29895"/>
            </a:avLst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   ✔ 지도 상 음식 카테코리별 분류 기능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87624" y="2348880"/>
            <a:ext cx="6755990" cy="720080"/>
          </a:xfrm>
          <a:prstGeom prst="roundRect">
            <a:avLst>
              <a:gd name="adj" fmla="val 29895"/>
            </a:avLst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   </a:t>
            </a:r>
            <a:r>
              <a:rPr lang="ko-KR" altLang="en-US" sz="2000" dirty="0">
                <a:latin typeface="배달의민족 한나는 열한살" pitchFamily="50" charset="-127"/>
                <a:ea typeface="배달의민족 한나는 열한살" pitchFamily="50" charset="-127"/>
              </a:rPr>
              <a:t>✔ </a:t>
            </a: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가맹점 </a:t>
            </a:r>
            <a:r>
              <a:rPr lang="ko-KR" altLang="en-US" sz="2000" dirty="0">
                <a:latin typeface="배달의민족 한나는 열한살" pitchFamily="50" charset="-127"/>
                <a:ea typeface="배달의민족 한나는 열한살" pitchFamily="50" charset="-127"/>
              </a:rPr>
              <a:t>영업 및 이동 정보 실시간 반영 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87624" y="3429956"/>
            <a:ext cx="6755990" cy="720080"/>
          </a:xfrm>
          <a:prstGeom prst="roundRect">
            <a:avLst>
              <a:gd name="adj" fmla="val 29895"/>
            </a:avLst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   ✔ 카카오 로그인 및 카카오 페이 연동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221879" y="4581128"/>
            <a:ext cx="6755990" cy="720080"/>
          </a:xfrm>
          <a:prstGeom prst="roundRect">
            <a:avLst>
              <a:gd name="adj" fmla="val 29895"/>
            </a:avLst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   ✔ </a:t>
            </a:r>
            <a:r>
              <a:rPr lang="en-US" altLang="ko-KR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AI </a:t>
            </a: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기반 고객 </a:t>
            </a:r>
            <a:r>
              <a:rPr lang="ko-KR" altLang="en-US" sz="2000" dirty="0">
                <a:latin typeface="배달의민족 한나는 열한살" pitchFamily="50" charset="-127"/>
                <a:ea typeface="배달의민족 한나는 열한살" pitchFamily="50" charset="-127"/>
              </a:rPr>
              <a:t>구매 </a:t>
            </a: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패턴 분석을 </a:t>
            </a:r>
            <a:r>
              <a:rPr lang="ko-KR" altLang="en-US" sz="2000" dirty="0">
                <a:latin typeface="배달의민족 한나는 열한살" pitchFamily="50" charset="-127"/>
                <a:ea typeface="배달의민족 한나는 열한살" pitchFamily="50" charset="-127"/>
              </a:rPr>
              <a:t>통한 푸드트럭 추천 </a:t>
            </a: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기능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1879" y="5662204"/>
            <a:ext cx="6755990" cy="720080"/>
          </a:xfrm>
          <a:prstGeom prst="roundRect">
            <a:avLst>
              <a:gd name="adj" fmla="val 29895"/>
            </a:avLst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   ✔ 결제 </a:t>
            </a:r>
            <a:r>
              <a:rPr lang="ko-KR" altLang="en-US" sz="2000" dirty="0">
                <a:latin typeface="배달의민족 한나는 열한살" pitchFamily="50" charset="-127"/>
                <a:ea typeface="배달의민족 한나는 열한살" pitchFamily="50" charset="-127"/>
              </a:rPr>
              <a:t>내역 분석을 통한 가맹점 영업 경로 추천 기능 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12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42844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개발 개요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47864" y="1028622"/>
            <a:ext cx="248427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소비자 니즈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053" name="Picture 5" descr="C:\Users\Admin\Downloads\man-thinking (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8" y="2132856"/>
            <a:ext cx="2353465" cy="235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611560" y="4797151"/>
            <a:ext cx="2016224" cy="1440159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매장에서 파는 메뉴와 가격을 알기 힘들다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056" name="Picture 8" descr="C:\Users\Admin\Desktop\998DF04E5AD97009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2450606"/>
            <a:ext cx="5367453" cy="335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2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9421" y="2571744"/>
            <a:ext cx="5170896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Q &amp; A</a:t>
            </a:r>
            <a:endParaRPr lang="ko-KR" altLang="en-US" sz="115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11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9421" y="2571744"/>
            <a:ext cx="5170896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감사합니</a:t>
            </a:r>
            <a:r>
              <a:rPr lang="ko-KR" altLang="en-US" sz="6600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9421" y="5301208"/>
            <a:ext cx="5170896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2019 </a:t>
            </a:r>
            <a:r>
              <a:rPr lang="ko-KR" altLang="en-US" sz="24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국방부 오픈소스 아카데미</a:t>
            </a:r>
            <a:endParaRPr lang="ko-KR" altLang="en-US" sz="24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1236" y="5867980"/>
            <a:ext cx="355230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푸트맵 프로젝트</a:t>
            </a:r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726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42844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개발 개요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47864" y="1028622"/>
            <a:ext cx="248427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소비자 니즈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051720" y="4779670"/>
            <a:ext cx="2016224" cy="1440159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주문에 필요한 대기 시간이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매우 길다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301167" y="4779668"/>
            <a:ext cx="2016224" cy="1440159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간단한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요깃거리를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찾기 힘들다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2054" name="Picture 6" descr="C:\Users\Admin\Downloads\users-grou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492896"/>
            <a:ext cx="187220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\Desktop\hungry-ma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45" y="2269798"/>
            <a:ext cx="2142067" cy="214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42844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개발 개요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47864" y="1028622"/>
            <a:ext cx="248427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공급</a:t>
            </a:r>
            <a:r>
              <a:rPr lang="ko-KR" altLang="en-US" sz="3200" dirty="0">
                <a:latin typeface="배달의민족 한나는 열한살" pitchFamily="50" charset="-127"/>
                <a:ea typeface="배달의민족 한나는 열한살" pitchFamily="50" charset="-127"/>
              </a:rPr>
              <a:t>자</a:t>
            </a:r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니즈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39552" y="4797151"/>
            <a:ext cx="2016224" cy="1440159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트럭 위치를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알리고 홍보할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플랫폼이 없다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3074" name="Picture 2" descr="C:\Users\Admin\Downloads\digital-marke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93" y="2086268"/>
            <a:ext cx="237626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540478"/>
            <a:ext cx="5037163" cy="2976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56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42844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3.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시장 분석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9552" y="3269709"/>
            <a:ext cx="1872208" cy="1250530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푸드트럭</a:t>
            </a:r>
            <a:endParaRPr lang="en-US" altLang="ko-KR" sz="28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pPr algn="ctr"/>
            <a:r>
              <a:rPr lang="ko-KR" altLang="en-US" sz="2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시장 현황</a:t>
            </a:r>
            <a:endParaRPr lang="ko-KR" altLang="en-US" sz="2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154635"/>
            <a:ext cx="5953585" cy="5120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6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42844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3.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시장 분석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188418" y="1268760"/>
            <a:ext cx="6755990" cy="720080"/>
          </a:xfrm>
          <a:prstGeom prst="roundRect">
            <a:avLst>
              <a:gd name="adj" fmla="val 29895"/>
            </a:avLst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   ✔ 푸드트럭 시장의 안정화</a:t>
            </a:r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87624" y="2348880"/>
            <a:ext cx="6755990" cy="720080"/>
          </a:xfrm>
          <a:prstGeom prst="roundRect">
            <a:avLst>
              <a:gd name="adj" fmla="val 29895"/>
            </a:avLst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   </a:t>
            </a:r>
            <a:r>
              <a:rPr lang="ko-KR" altLang="en-US" sz="2000" dirty="0">
                <a:latin typeface="배달의민족 한나는 열한살" pitchFamily="50" charset="-127"/>
                <a:ea typeface="배달의민족 한나는 열한살" pitchFamily="50" charset="-127"/>
              </a:rPr>
              <a:t>✔ 서울시 정식 인가 업체 매출만 월 </a:t>
            </a:r>
            <a:r>
              <a:rPr lang="en-US" altLang="ko-KR" sz="2000" dirty="0">
                <a:latin typeface="배달의민족 한나는 열한살" pitchFamily="50" charset="-127"/>
                <a:ea typeface="배달의민족 한나는 열한살" pitchFamily="50" charset="-127"/>
              </a:rPr>
              <a:t>50</a:t>
            </a:r>
            <a:r>
              <a:rPr lang="ko-KR" altLang="en-US" sz="2000" dirty="0">
                <a:latin typeface="배달의민족 한나는 열한살" pitchFamily="50" charset="-127"/>
                <a:ea typeface="배달의민족 한나는 열한살" pitchFamily="50" charset="-127"/>
              </a:rPr>
              <a:t>억 이상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87624" y="3429956"/>
            <a:ext cx="6755990" cy="720080"/>
          </a:xfrm>
          <a:prstGeom prst="roundRect">
            <a:avLst>
              <a:gd name="adj" fmla="val 29895"/>
            </a:avLst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   ✔ </a:t>
            </a:r>
            <a:r>
              <a:rPr lang="ko-KR" altLang="en-US" sz="2000" dirty="0">
                <a:latin typeface="배달의민족 한나는 열한살" pitchFamily="50" charset="-127"/>
                <a:ea typeface="배달의민족 한나는 열한살" pitchFamily="50" charset="-127"/>
              </a:rPr>
              <a:t>푸드트럭 사업 특징 상 비인가 업체가 상당수 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221879" y="4581128"/>
            <a:ext cx="6755990" cy="720080"/>
          </a:xfrm>
          <a:prstGeom prst="roundRect">
            <a:avLst>
              <a:gd name="adj" fmla="val 29895"/>
            </a:avLst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   ✔ 사업주들 중 </a:t>
            </a:r>
            <a:r>
              <a:rPr lang="en-US" altLang="ko-KR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70% </a:t>
            </a: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이상이 </a:t>
            </a:r>
            <a:r>
              <a:rPr lang="en-US" altLang="ko-KR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2~30</a:t>
            </a: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대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21879" y="5662204"/>
            <a:ext cx="6755990" cy="720080"/>
          </a:xfrm>
          <a:prstGeom prst="roundRect">
            <a:avLst>
              <a:gd name="adj" fmla="val 29895"/>
            </a:avLst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   ✔ </a:t>
            </a:r>
            <a:r>
              <a:rPr lang="en-US" altLang="ko-KR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IT </a:t>
            </a:r>
            <a:r>
              <a:rPr lang="ko-KR" altLang="en-US" sz="2000" dirty="0" smtClean="0">
                <a:latin typeface="배달의민족 한나는 열한살" pitchFamily="50" charset="-127"/>
                <a:ea typeface="배달의민족 한나는 열한살" pitchFamily="50" charset="-127"/>
              </a:rPr>
              <a:t>기반 서비스에 거부감이 덜함</a:t>
            </a:r>
            <a:endParaRPr lang="en-US" altLang="ko-KR" sz="20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36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173141" y="714356"/>
            <a:ext cx="8858312" cy="6000792"/>
          </a:xfrm>
          <a:prstGeom prst="roundRect">
            <a:avLst>
              <a:gd name="adj" fmla="val 333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5720" y="214290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4. </a:t>
            </a:r>
            <a:r>
              <a:rPr lang="ko-KR" altLang="en-US" b="1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프로젝트 설명</a:t>
            </a:r>
            <a:endParaRPr lang="en-US" altLang="ko-KR" b="1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47864" y="1028622"/>
            <a:ext cx="2484276" cy="672186"/>
          </a:xfrm>
          <a:prstGeom prst="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latin typeface="배달의민족 한나는 열한살" pitchFamily="50" charset="-127"/>
                <a:ea typeface="배달의민족 한나는 열한살" pitchFamily="50" charset="-127"/>
              </a:rPr>
              <a:t>푸트맵</a:t>
            </a:r>
            <a:endParaRPr lang="ko-KR" altLang="en-US" sz="32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35896" y="2884234"/>
            <a:ext cx="5040560" cy="2993038"/>
          </a:xfrm>
          <a:prstGeom prst="roundRect">
            <a:avLst/>
          </a:prstGeom>
          <a:solidFill>
            <a:srgbClr val="EE5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2000" dirty="0" smtClean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pic>
        <p:nvPicPr>
          <p:cNvPr id="5122" name="Picture 2" descr="C:\Users\Admin\Downloads\light-bulb-ide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2" y="2445368"/>
            <a:ext cx="3791942" cy="379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27984" y="3219941"/>
            <a:ext cx="3960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고객들은 언제든지 주위 푸드트럭의 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위치와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메뉴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 </a:t>
            </a:r>
            <a:r>
              <a:rPr lang="ko-KR" altLang="en-US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가격을 알 수 있다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고객들은 간편하게 푸드트럭 메뉴를 </a:t>
            </a:r>
            <a:endParaRPr lang="en-US" altLang="ko-KR" dirty="0" smtClean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예약</a:t>
            </a:r>
            <a:r>
              <a:rPr lang="en-US" altLang="ko-KR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주문하여 </a:t>
            </a:r>
            <a:r>
              <a:rPr lang="ko-KR" altLang="en-US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시간 낭비를 줄일 수 있다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사업자들은 언제든지 트럭의 위치와 장사</a:t>
            </a:r>
            <a:endParaRPr lang="en-US" altLang="ko-KR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여부를 고객들에게 알리고 홍보할 수 있다</a:t>
            </a:r>
            <a:r>
              <a:rPr lang="en-US" altLang="ko-KR" dirty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4117421" y="3479052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23122" y="4293096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133161" y="5117922"/>
            <a:ext cx="144016" cy="1440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215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727</Words>
  <Application>Microsoft Office PowerPoint</Application>
  <PresentationFormat>화면 슬라이드 쇼(4:3)</PresentationFormat>
  <Paragraphs>197</Paragraphs>
  <Slides>41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Admin</cp:lastModifiedBy>
  <cp:revision>53</cp:revision>
  <dcterms:created xsi:type="dcterms:W3CDTF">2015-08-11T07:32:06Z</dcterms:created>
  <dcterms:modified xsi:type="dcterms:W3CDTF">2019-10-24T18:07:57Z</dcterms:modified>
</cp:coreProperties>
</file>